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82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9" r:id="rId14"/>
    <p:sldId id="270" r:id="rId15"/>
    <p:sldId id="279" r:id="rId16"/>
    <p:sldId id="261" r:id="rId17"/>
    <p:sldId id="260" r:id="rId18"/>
    <p:sldId id="28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150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3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53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2468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760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3031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39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682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98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66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67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6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67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94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18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269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84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642CFD5-55AF-4B38-8129-64D709BFF613}" type="datetimeFigureOut">
              <a:rPr lang="pl-PL" smtClean="0"/>
              <a:t>14.07.2022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CF5BE-7C7D-46FD-9F56-DF0C101E64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930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Pierwotniaki" TargetMode="External"/><Relationship Id="rId2" Type="http://schemas.openxmlformats.org/officeDocument/2006/relationships/hyperlink" Target="https://pl.wikipedia.org/wiki/Bakterie_nitryfikacyjn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dok anteny z mapy doliny">
            <a:extLst>
              <a:ext uri="{FF2B5EF4-FFF2-40B4-BE49-F238E27FC236}">
                <a16:creationId xmlns:a16="http://schemas.microsoft.com/office/drawing/2014/main" id="{DDAEAE0C-B923-DB00-D33E-9BF2B6991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316"/>
          <a:stretch/>
        </p:blipFill>
        <p:spPr>
          <a:xfrm>
            <a:off x="59395" y="17766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2A2ADC-0491-EB7D-3A14-8A2932B33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581026"/>
            <a:ext cx="9760694" cy="29771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5600" b="1" dirty="0"/>
              <a:t>Wykorzystanie </a:t>
            </a:r>
            <a:br>
              <a:rPr lang="pl-PL" sz="5600" b="1" dirty="0"/>
            </a:br>
            <a:r>
              <a:rPr lang="pl-PL" sz="5600" b="1" dirty="0"/>
              <a:t>kruszywa hutniczego </a:t>
            </a:r>
            <a:br>
              <a:rPr lang="pl-PL" sz="5600" b="1" dirty="0"/>
            </a:br>
            <a:r>
              <a:rPr lang="pl-PL" sz="5600" b="1" dirty="0"/>
              <a:t>w oczyszczaniu ścieków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09A6104-2197-2F66-DF8C-0052DF8AB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250" y="4705166"/>
            <a:ext cx="11355649" cy="1012054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Na przykładzie hybrydowej oczyszczalni  w Udrzynku</a:t>
            </a:r>
          </a:p>
          <a:p>
            <a:pPr algn="ctr"/>
            <a:endParaRPr lang="pl-PL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3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A9A459-D5D3-973C-8F01-D958991A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396" y="919766"/>
            <a:ext cx="4900474" cy="580950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b="1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</a:rPr>
              <a:t>Oczyszczanie ścieków metodami biologicznymi polega na rozkładzie zanieczyszczeń w procesach biologicznego utleniania, tzn. dominującym udziale mikroorganizmów. Prawie wszystkie procesy biologicznego oczyszczania ścieków są procesami aerobowymi, w których ścieki muszą bezwarunkowo zawierać tlen, który jest zużywany przez </a:t>
            </a:r>
            <a:r>
              <a:rPr lang="pl-PL" sz="1800" b="1" u="sng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hlinkClick r:id="rId2" tooltip="Bakterie nitryfikacyj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bakterie</a:t>
            </a:r>
            <a:r>
              <a:rPr lang="pl-PL" sz="1800" b="1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</a:rPr>
              <a:t> i </a:t>
            </a:r>
            <a:r>
              <a:rPr lang="pl-PL" sz="1800" b="1" u="sng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  <a:hlinkClick r:id="rId3" tooltip="Pierwotnia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pierwotniaki</a:t>
            </a:r>
            <a:r>
              <a:rPr lang="pl-PL" sz="1800" b="1" dirty="0">
                <a:solidFill>
                  <a:schemeClr val="tx1">
                    <a:lumMod val="95000"/>
                  </a:schemeClr>
                </a:solidFill>
                <a:effectLst/>
                <a:ea typeface="Times New Roman" panose="02020603050405020304" pitchFamily="18" charset="0"/>
              </a:rPr>
              <a:t> w ich procesach życiowych, w związku z czym musi on być stale uzupełniany. W oczyszczalniach ścieków biologiczne oczyszczanie odbywa się w warunkach sztucznych polegających na wielokrotnym zintensyfikowaniu procesów biochemicznych poprzez zastosowanie odpowiednich urządzeń technicznych. Intensyfikację procesów biologicznych osiąga się poprzez:</a:t>
            </a: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b="1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utrzymywanie w układzie odpowiedniej ilości aktywnej masy złożonej z mikroorganizmów (osad czynny)</a:t>
            </a: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b="1" i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zapewnienie stałego dopływu tlenu.</a:t>
            </a:r>
          </a:p>
          <a:p>
            <a:endParaRPr lang="pl-PL" dirty="0"/>
          </a:p>
        </p:txBody>
      </p:sp>
      <p:pic>
        <p:nvPicPr>
          <p:cNvPr id="5" name="Obraz 4" descr="Obraz zawierający niebo, zewnętrzne, łódź, dok&#10;&#10;Opis wygenerowany automatycznie">
            <a:extLst>
              <a:ext uri="{FF2B5EF4-FFF2-40B4-BE49-F238E27FC236}">
                <a16:creationId xmlns:a16="http://schemas.microsoft.com/office/drawing/2014/main" id="{AB8D7BAF-4EBB-42A3-12C3-86489202D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7" y="919765"/>
            <a:ext cx="6413839" cy="53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2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BC0EE6-05E5-C5CC-AA0E-06A1CEEE9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1" y="1660124"/>
            <a:ext cx="3311370" cy="4588275"/>
          </a:xfrm>
        </p:spPr>
        <p:txBody>
          <a:bodyPr>
            <a:noAutofit/>
          </a:bodyPr>
          <a:lstStyle/>
          <a:p>
            <a:r>
              <a:rPr lang="pl-PL" b="1" dirty="0"/>
              <a:t>Po oddzieleniu ścieków od zawiesiny bakterii ścieki są przepompowywane na poletka osadowe gdzie po opadnięciu zawiesiny, sklarowane trafiają do odbiornika jako oczyszczone</a:t>
            </a:r>
          </a:p>
        </p:txBody>
      </p:sp>
      <p:pic>
        <p:nvPicPr>
          <p:cNvPr id="5" name="Obraz 4" descr="Obraz zawierający zewnętrzne, trawa, podłoże, brud&#10;&#10;Opis wygenerowany automatycznie">
            <a:extLst>
              <a:ext uri="{FF2B5EF4-FFF2-40B4-BE49-F238E27FC236}">
                <a16:creationId xmlns:a16="http://schemas.microsoft.com/office/drawing/2014/main" id="{FDE1BA77-F9A1-3867-3687-7D51FE4EB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84" y="710213"/>
            <a:ext cx="7467106" cy="56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7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DCAE72F-83C7-028D-22BE-5D5CD2E9319D}"/>
              </a:ext>
            </a:extLst>
          </p:cNvPr>
          <p:cNvSpPr txBox="1"/>
          <p:nvPr/>
        </p:nvSpPr>
        <p:spPr>
          <a:xfrm>
            <a:off x="1642369" y="1535837"/>
            <a:ext cx="83450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Rozbudowa istniejącej oczyszczalni mechaniczno-biologicznej o oczyszczalnię hydrofitową miało na celu odciążenie istniejącej infrastruktury oraz zwiększenie możliwości odbioru ścieków z kolejnych miejscowości Gminy Brańszczyk. </a:t>
            </a:r>
          </a:p>
          <a:p>
            <a:pPr algn="ctr"/>
            <a:endParaRPr lang="pl-PL" sz="2800" b="1" dirty="0"/>
          </a:p>
          <a:p>
            <a:pPr algn="ctr"/>
            <a:r>
              <a:rPr lang="pl-PL" sz="2800" b="1" dirty="0"/>
              <a:t>Obecnie oczyszczalnia odbiera 200m3 ścieków a jej możliwości są dwukrotnie większe.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2514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19F5D9-AE23-EB06-759E-E962FC04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/>
              <a:t>Czym jest hydrofitowa oczyszczalnia ścieków?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B0492F-5C54-66CF-22A4-1936E1293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Jest to pasywna oczyszczalnia </a:t>
            </a:r>
            <a:r>
              <a:rPr lang="pl-PL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typu </a:t>
            </a:r>
            <a:r>
              <a:rPr lang="pl-PL" b="1" i="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Constructed</a:t>
            </a:r>
            <a:r>
              <a:rPr lang="pl-PL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pl-PL" b="1" i="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Wetland</a:t>
            </a:r>
            <a:r>
              <a:rPr lang="pl-PL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 (sztuczne bagno)</a:t>
            </a:r>
          </a:p>
          <a:p>
            <a:r>
              <a:rPr lang="pl-PL" b="1" dirty="0"/>
              <a:t>N</a:t>
            </a:r>
            <a:r>
              <a:rPr lang="pl-PL" b="1" i="0" dirty="0">
                <a:effectLst/>
              </a:rPr>
              <a:t>aśladuje warunki hydrauliczne i siedliskowe naturalnych ekosystemów bagiennych. W takim gruntowo-roślinnym systemie, w którym gleba występuje w stanie nasycenia wodą, zachodzi na odpowiednich filtrach (z udziałem różnorodnych mikroorganizmów, zasiedlonych w rozwiniętym systemie korzeni i kłączy roślin wodnych i wodolubnych) biologiczny proces oczyszczania. </a:t>
            </a:r>
          </a:p>
          <a:p>
            <a:r>
              <a:rPr lang="pl-PL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Ogromną rolę do odegrania w systemach pasywnych mają właśnie mikroorganizmy: degradują i asymilują związki węgla, zatrzymują związki fosforu i metale ciężkie, odpowiadają za asymilację i ulatnianie związków azotu oraz wytrącanie związków siarki. </a:t>
            </a:r>
          </a:p>
          <a:p>
            <a:r>
              <a:rPr lang="pl-PL" b="1" i="0" dirty="0">
                <a:effectLst/>
              </a:rPr>
              <a:t>To rozwiązanie naturalne i ekologiczne, w którym nie stosuje się chemii. W porównaniu do tradycyjnych oczyszczalni zużywa się także o wiele mniej energii.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1691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4CE62-067F-5C50-18B4-26A0457A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/>
              <a:t>Mocne strony oczyszczalni hydrofitowych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234DE6-4A3C-EC7F-55FF-A9DD5E34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24613"/>
            <a:ext cx="8946541" cy="5131293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najlepsza alternatywa dla miejscowości o relatywnie zwartej zabudowie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uniwersalne, oczyszczają ścieki różnego rodzaju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efektywne ekonomicznie już dla miejscowości od 100 mieszkańców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łatwe do rozbudowy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idealnie sprawdzają się w miejscowościach turystycznych, w których liczba mieszkańców w ciągu roku podlega znacznym wahaniom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prosta obsługa (</a:t>
            </a:r>
            <a:r>
              <a:rPr lang="pl-PL" sz="4900" b="1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4900" b="1" i="0" dirty="0">
                <a:effectLst/>
              </a:rPr>
              <a:t>ymagany jest okresowy nadzór nad oczyszczalnią, w zależności od wielkości instalacji oraz stopnia jej skomplikowania wizyty na obiekcie wymagane są raz na kilka dni do jednej wizyty raz na dwa tygodnie)</a:t>
            </a:r>
            <a:endParaRPr lang="pl-PL" sz="49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odporność na nierównomierny dopływ ścieków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konkurencyjne koszty wynikające z braku konieczności mieszania, napowietrzania czy dodawania chemikaliów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wyglądają naturalnie i nie wydzielają nieprzyjemnych zapachów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0739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6C5C26-E874-127C-0775-CCEA2792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Jak długo trwa rozruch takiej pasywnej oczyszczalni?</a:t>
            </a:r>
            <a:endParaRPr lang="pl-PL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772A10-CBC9-CE10-8A25-D64F5E10C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i="0" dirty="0">
                <a:effectLst/>
              </a:rPr>
              <a:t>Aby zadziałać, metody biologiczne wymagają czasu, ale są za to trwałe. Idea działania takiej oczyszczalni jest prosta, ale wymaga wiedzy, doświadczenia i precyzji. Błędy popełnione na początku mogą sprawić, że systemu nie da się w ogóle uruchomić. W tym przypadku nie wystarczy dodać więcej odczynników chemicznych czy zwiększyć poziom natlenienia. Jeśli jednak cały system zostanie prawidłowo wykonany to zostanie osiągnięta homeostaza i oczyszczalnia będzie działała samodzielnie, bez ingerencji człowieka. Oczyszczona woda zostanie zaś zwrócona do ekosystemu, co ma duże znaczenie dzisiaj, gdy temat suszy jest ciągle obecny.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555106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C94D7-BEC0-4CC3-AAF7-674CB07E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/>
              <a:t>Schemat oczyszczalni hydrofitowej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05B4F2-2A68-D355-4692-D94C3009D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9" y="1777736"/>
            <a:ext cx="11198402" cy="4627546"/>
          </a:xfrm>
        </p:spPr>
      </p:pic>
    </p:spTree>
    <p:extLst>
      <p:ext uri="{BB962C8B-B14F-4D97-AF65-F5344CB8AC3E}">
        <p14:creationId xmlns:p14="http://schemas.microsoft.com/office/powerpoint/2010/main" val="72018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F60F92-D0A5-B7F9-4B09-E6EF4BF2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BEBEB"/>
                </a:solidFill>
              </a:rPr>
              <a:t>Jak </a:t>
            </a:r>
            <a:r>
              <a:rPr lang="en-US" sz="3200" b="1" dirty="0" err="1">
                <a:solidFill>
                  <a:srgbClr val="EBEBEB"/>
                </a:solidFill>
              </a:rPr>
              <a:t>zbudowany</a:t>
            </a:r>
            <a:r>
              <a:rPr lang="en-US" sz="3200" b="1" dirty="0">
                <a:solidFill>
                  <a:srgbClr val="EBEBEB"/>
                </a:solidFill>
              </a:rPr>
              <a:t> jest system </a:t>
            </a:r>
            <a:r>
              <a:rPr lang="en-US" sz="3200" b="1" dirty="0" err="1">
                <a:solidFill>
                  <a:srgbClr val="EBEBEB"/>
                </a:solidFill>
              </a:rPr>
              <a:t>oczyszczalni</a:t>
            </a:r>
            <a:r>
              <a:rPr lang="en-US" sz="3200" b="1" dirty="0">
                <a:solidFill>
                  <a:srgbClr val="EBEBEB"/>
                </a:solidFill>
              </a:rPr>
              <a:t> </a:t>
            </a:r>
            <a:r>
              <a:rPr lang="en-US" sz="3200" b="1" dirty="0" err="1">
                <a:solidFill>
                  <a:srgbClr val="EBEBEB"/>
                </a:solidFill>
              </a:rPr>
              <a:t>hydrofitowej</a:t>
            </a:r>
            <a:r>
              <a:rPr lang="en-US" sz="3200" b="1" dirty="0">
                <a:solidFill>
                  <a:srgbClr val="EBEBEB"/>
                </a:solidFill>
              </a:rPr>
              <a:t>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972B881-AE35-4169-220C-9DCBBD2CD438}"/>
              </a:ext>
            </a:extLst>
          </p:cNvPr>
          <p:cNvSpPr txBox="1"/>
          <p:nvPr/>
        </p:nvSpPr>
        <p:spPr>
          <a:xfrm>
            <a:off x="648930" y="2438400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Poszczególne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elementy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oczyszczalni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połączone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są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za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pomocą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wewnętrznej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kanalizacji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grawitacyjnej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ciśnieniowej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oraz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studni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rewizyjnych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które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służą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do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regulacji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poziomu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ścieków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w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złożach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oraz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poboru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próbek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ścieków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do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kontrolnych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analiz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laboratoryjnych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Rejestrację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ilości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ścieków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doprowadzanych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do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oczyszczalni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oraz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oczyszczonych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zapewniają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przepływomierze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ultradźwiękowe</a:t>
            </a:r>
            <a:r>
              <a:rPr lang="en-US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 descr="Obraz zawierający zewnętrzne&#10;&#10;Opis wygenerowany automatycznie">
            <a:extLst>
              <a:ext uri="{FF2B5EF4-FFF2-40B4-BE49-F238E27FC236}">
                <a16:creationId xmlns:a16="http://schemas.microsoft.com/office/drawing/2014/main" id="{F764EB2F-A36F-9034-AFD7-811313D15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7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75BF02A-AA47-19FB-B12E-4506F67FC534}"/>
              </a:ext>
            </a:extLst>
          </p:cNvPr>
          <p:cNvSpPr txBox="1"/>
          <p:nvPr/>
        </p:nvSpPr>
        <p:spPr>
          <a:xfrm>
            <a:off x="242657" y="865859"/>
            <a:ext cx="30450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+mj-lt"/>
              </a:rPr>
              <a:t>Pierwszy etap to punkt </a:t>
            </a:r>
            <a:r>
              <a:rPr lang="pl-PL" b="1" i="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+mj-lt"/>
              </a:rPr>
              <a:t>zlewczy</a:t>
            </a:r>
            <a:r>
              <a:rPr lang="pl-PL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+mj-lt"/>
              </a:rPr>
              <a:t> i piaskownik (oczyszczanie mechaniczne) oraz osadnik wstępny</a:t>
            </a:r>
          </a:p>
          <a:p>
            <a:endParaRPr lang="pl-PL" b="1" i="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pl-PL" b="1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W Udrzynku ścieki po tym etapie są po części kierowane na starą oczyszczalnie mechaniczno-biologiczną a po części w sposób grawitacyjny na system oczyszczalni hydrofitowej.</a:t>
            </a:r>
          </a:p>
        </p:txBody>
      </p:sp>
      <p:pic>
        <p:nvPicPr>
          <p:cNvPr id="8" name="Obraz 7" descr="Obraz zawierający trawa, zewnętrzne, stare&#10;&#10;Opis wygenerowany automatycznie">
            <a:extLst>
              <a:ext uri="{FF2B5EF4-FFF2-40B4-BE49-F238E27FC236}">
                <a16:creationId xmlns:a16="http://schemas.microsoft.com/office/drawing/2014/main" id="{82613E12-A7C2-9B0F-C2D4-EC132BD9D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0" y="944044"/>
            <a:ext cx="8673483" cy="52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9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0C77DE-41EB-F51B-EE4C-9944851A2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81" y="1198486"/>
            <a:ext cx="2725443" cy="4978892"/>
          </a:xfrm>
        </p:spPr>
        <p:txBody>
          <a:bodyPr/>
          <a:lstStyle/>
          <a:p>
            <a:r>
              <a:rPr lang="pl-PL" b="1" dirty="0"/>
              <a:t>Następnie ścieki instalacją grawitacyjną trafiają do pasywnych komór napowietrzania</a:t>
            </a:r>
          </a:p>
        </p:txBody>
      </p:sp>
      <p:pic>
        <p:nvPicPr>
          <p:cNvPr id="5" name="Obraz 4" descr="Obraz zawierający trawa, zewnętrzne, niebo, ścieżka&#10;&#10;Opis wygenerowany automatycznie">
            <a:extLst>
              <a:ext uri="{FF2B5EF4-FFF2-40B4-BE49-F238E27FC236}">
                <a16:creationId xmlns:a16="http://schemas.microsoft.com/office/drawing/2014/main" id="{2EF3C4F3-46AE-A219-4CFD-52D64F89E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73" y="680622"/>
            <a:ext cx="7768946" cy="58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B30FF075-E8EA-5E6D-8253-F33FB151E7A3}"/>
              </a:ext>
            </a:extLst>
          </p:cNvPr>
          <p:cNvSpPr txBox="1"/>
          <p:nvPr/>
        </p:nvSpPr>
        <p:spPr>
          <a:xfrm>
            <a:off x="683581" y="1397675"/>
            <a:ext cx="110704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OPRACOWANIE: Grzegorz Kozioł w związku z wyjazdem służbowym w dn. 18.05.2022r. Tel. 733-823-422</a:t>
            </a:r>
          </a:p>
          <a:p>
            <a:pPr marL="342900" indent="-342900">
              <a:buFontTx/>
              <a:buChar char="-"/>
            </a:pPr>
            <a:endParaRPr lang="pl-PL" sz="2400" dirty="0"/>
          </a:p>
          <a:p>
            <a:pPr marL="285750" indent="-285750">
              <a:buFontTx/>
              <a:buChar char="-"/>
            </a:pPr>
            <a:r>
              <a:rPr lang="pl-PL" sz="2400" dirty="0"/>
              <a:t>Cel wizyty: Oczyszczalnia ścieków w Udrzynku,</a:t>
            </a:r>
          </a:p>
          <a:p>
            <a:r>
              <a:rPr lang="pl-PL" sz="2400" dirty="0"/>
              <a:t> Udrzynek 102, 07-221 Brańszczyk, </a:t>
            </a:r>
          </a:p>
          <a:p>
            <a:endParaRPr lang="pl-PL" sz="2400" dirty="0"/>
          </a:p>
          <a:p>
            <a:pPr marL="285750" indent="-285750">
              <a:buFontTx/>
              <a:buChar char="-"/>
            </a:pPr>
            <a:r>
              <a:rPr lang="pl-PL" sz="2400" dirty="0"/>
              <a:t>Spotkanie z Kierownikiem Budowy </a:t>
            </a:r>
          </a:p>
          <a:p>
            <a:r>
              <a:rPr lang="pl-PL" sz="2400" dirty="0"/>
              <a:t>p. Grzegorz Czapla tel. 508-667-304</a:t>
            </a:r>
          </a:p>
          <a:p>
            <a:endParaRPr lang="pl-PL" sz="2400" dirty="0"/>
          </a:p>
          <a:p>
            <a:pPr marL="342900" indent="-342900">
              <a:buFontTx/>
              <a:buChar char="-"/>
            </a:pPr>
            <a:r>
              <a:rPr lang="pl-PL" sz="2400" dirty="0"/>
              <a:t>Wykonawca projektu rozbudowy: RDLS Sp. z o.o., ul. Miecznikowa 1/5a, 02-096 Warszawa,</a:t>
            </a:r>
          </a:p>
          <a:p>
            <a:r>
              <a:rPr lang="pl-PL" sz="2400" dirty="0"/>
              <a:t> osoba odpowiedzialna z ramienia firmy p. Łukasz </a:t>
            </a:r>
            <a:r>
              <a:rPr lang="pl-PL" sz="2400" dirty="0" err="1"/>
              <a:t>Rodek</a:t>
            </a:r>
            <a:r>
              <a:rPr lang="pl-PL" sz="2400" dirty="0"/>
              <a:t> tel. 793-009-464</a:t>
            </a:r>
          </a:p>
        </p:txBody>
      </p:sp>
    </p:spTree>
    <p:extLst>
      <p:ext uri="{BB962C8B-B14F-4D97-AF65-F5344CB8AC3E}">
        <p14:creationId xmlns:p14="http://schemas.microsoft.com/office/powerpoint/2010/main" val="632977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A1D65C-EAE9-23DC-83E7-26B9106F0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1074" y="1500326"/>
            <a:ext cx="3095625" cy="4748073"/>
          </a:xfrm>
        </p:spPr>
        <p:txBody>
          <a:bodyPr/>
          <a:lstStyle/>
          <a:p>
            <a:r>
              <a:rPr lang="pl-PL" b="1" dirty="0"/>
              <a:t>Po zapełnieniu komory ścieki są tłoczone w sposób pasywny na złoża filtracyjne o przepływie pionowym</a:t>
            </a:r>
          </a:p>
        </p:txBody>
      </p:sp>
      <p:pic>
        <p:nvPicPr>
          <p:cNvPr id="5" name="Obraz 4" descr="Obraz zawierający niebo, podłoże, zewnętrzne, trawa&#10;&#10;Opis wygenerowany automatycznie">
            <a:extLst>
              <a:ext uri="{FF2B5EF4-FFF2-40B4-BE49-F238E27FC236}">
                <a16:creationId xmlns:a16="http://schemas.microsoft.com/office/drawing/2014/main" id="{914F1399-D790-1B3A-A84D-DB4B2BD6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04850"/>
            <a:ext cx="7264399" cy="54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6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D1FAC8-D762-3C7B-A778-11CA16105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0" y="2052918"/>
            <a:ext cx="3400425" cy="4195481"/>
          </a:xfrm>
        </p:spPr>
        <p:txBody>
          <a:bodyPr/>
          <a:lstStyle/>
          <a:p>
            <a:r>
              <a:rPr lang="pl-PL" b="1" dirty="0"/>
              <a:t>Kolejnym etapem jest oczyszczanie ścieków na filtrach poziomych</a:t>
            </a:r>
          </a:p>
        </p:txBody>
      </p:sp>
      <p:pic>
        <p:nvPicPr>
          <p:cNvPr id="7" name="Obraz 6" descr="Obraz zawierający zewnętrzne, niebo, podłoże, trawa&#10;&#10;Opis wygenerowany automatycznie">
            <a:extLst>
              <a:ext uri="{FF2B5EF4-FFF2-40B4-BE49-F238E27FC236}">
                <a16:creationId xmlns:a16="http://schemas.microsoft.com/office/drawing/2014/main" id="{73103A5D-EF34-A16E-5449-42CAB241A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2222"/>
            <a:ext cx="7458075" cy="559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6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65515F-4592-A129-7A8D-840793D7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47566"/>
            <a:ext cx="8946541" cy="5200834"/>
          </a:xfrm>
        </p:spPr>
        <p:txBody>
          <a:bodyPr>
            <a:noAutofit/>
          </a:bodyPr>
          <a:lstStyle/>
          <a:p>
            <a:r>
              <a:rPr lang="pl-PL" sz="2800" b="1" i="0" dirty="0">
                <a:effectLst/>
              </a:rPr>
              <a:t>Złoża tworzą różne frakcje żwiru, kamieni i piasku, na których osadza się </a:t>
            </a:r>
            <a:r>
              <a:rPr lang="pl-PL" sz="2800" b="1" i="0" dirty="0" err="1">
                <a:effectLst/>
              </a:rPr>
              <a:t>biofiltr</a:t>
            </a:r>
            <a:r>
              <a:rPr lang="pl-PL" sz="2800" b="1" i="0" dirty="0">
                <a:effectLst/>
              </a:rPr>
              <a:t>. Czynnik oczyszczający jest taki sam, jak w zwykłej oczyszczalni biologicznej, tyle tylko, że nie ma postaci płynnego osadu, a ścieki są równo rozdysponowane na kamieniach, na których żyje biologiczny </a:t>
            </a:r>
            <a:r>
              <a:rPr lang="pl-PL" sz="2800" b="1" i="0" dirty="0" err="1">
                <a:effectLst/>
              </a:rPr>
              <a:t>biofilm</a:t>
            </a:r>
            <a:r>
              <a:rPr lang="pl-PL" sz="2800" b="1" i="0" dirty="0">
                <a:effectLst/>
              </a:rPr>
              <a:t>, który te ścieki oczyszcza. Dodatkowo zbiorniki porośnięte są </a:t>
            </a:r>
            <a:r>
              <a:rPr lang="pl-PL" sz="2800" b="1" i="0" dirty="0" err="1">
                <a:effectLst/>
              </a:rPr>
              <a:t>wodnolubną</a:t>
            </a:r>
            <a:r>
              <a:rPr lang="pl-PL" sz="2800" b="1" i="0" dirty="0">
                <a:effectLst/>
              </a:rPr>
              <a:t> roślinnością (np. trzcina zwyczajna, palisander olbrzymi), która zwiększa efektywność oczyszczania ścieków.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155504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iebo, zewnętrzne, podłoże&#10;&#10;Opis wygenerowany automatycznie">
            <a:extLst>
              <a:ext uri="{FF2B5EF4-FFF2-40B4-BE49-F238E27FC236}">
                <a16:creationId xmlns:a16="http://schemas.microsoft.com/office/drawing/2014/main" id="{8E72C38D-DF3F-D89E-4D7D-4B61363D7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6" y="749697"/>
            <a:ext cx="5550428" cy="4162822"/>
          </a:xfrm>
        </p:spPr>
      </p:pic>
      <p:pic>
        <p:nvPicPr>
          <p:cNvPr id="7" name="Obraz 6" descr="Obraz zawierający trawa, zewnętrzne, drzewo, przyroda&#10;&#10;Opis wygenerowany automatycznie">
            <a:extLst>
              <a:ext uri="{FF2B5EF4-FFF2-40B4-BE49-F238E27FC236}">
                <a16:creationId xmlns:a16="http://schemas.microsoft.com/office/drawing/2014/main" id="{C2776C92-2819-0CA6-4075-E1643EE64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750700"/>
            <a:ext cx="5550429" cy="416181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7C67A94-AEFC-A918-E619-4C88124B46B0}"/>
              </a:ext>
            </a:extLst>
          </p:cNvPr>
          <p:cNvSpPr txBox="1"/>
          <p:nvPr/>
        </p:nvSpPr>
        <p:spPr>
          <a:xfrm>
            <a:off x="1917577" y="5548543"/>
            <a:ext cx="908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Przykładowe pola filtracyjne w oczyszczalni hydrofitowej porośnięte już roślinnością</a:t>
            </a:r>
          </a:p>
        </p:txBody>
      </p:sp>
    </p:spTree>
    <p:extLst>
      <p:ext uri="{BB962C8B-B14F-4D97-AF65-F5344CB8AC3E}">
        <p14:creationId xmlns:p14="http://schemas.microsoft.com/office/powerpoint/2010/main" val="378264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D01497-5DD5-EE32-0FBA-2EEB2533A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476250"/>
            <a:ext cx="3419474" cy="5772149"/>
          </a:xfrm>
        </p:spPr>
        <p:txBody>
          <a:bodyPr>
            <a:normAutofit/>
          </a:bodyPr>
          <a:lstStyle/>
          <a:p>
            <a:r>
              <a:rPr lang="pl-PL" b="1" i="0" dirty="0">
                <a:effectLst/>
              </a:rPr>
              <a:t>Ostatni etap oczyszczania to specjalny filtr do usuwania fosforu. </a:t>
            </a:r>
          </a:p>
          <a:p>
            <a:r>
              <a:rPr lang="pl-PL" b="1" i="0" dirty="0">
                <a:effectLst/>
              </a:rPr>
              <a:t>W przypadku oczyszczalni w Udrzynku materiałem sorpcyjnym jest kruszywo hutnicze AGS WP o frakcji 31,5-63</a:t>
            </a:r>
          </a:p>
          <a:p>
            <a:r>
              <a:rPr lang="pl-PL" b="1" dirty="0"/>
              <a:t>Zbiornik filtra wypełnia 25t kruszywa</a:t>
            </a:r>
          </a:p>
          <a:p>
            <a:r>
              <a:rPr lang="pl-PL" b="1" dirty="0"/>
              <a:t>Oczyszczone ścieki z filtra trafiają do odbiornika</a:t>
            </a:r>
          </a:p>
          <a:p>
            <a:endParaRPr lang="pl-PL" dirty="0"/>
          </a:p>
        </p:txBody>
      </p:sp>
      <p:pic>
        <p:nvPicPr>
          <p:cNvPr id="5" name="Obraz 4" descr="Obraz zawierający podłoże, zewnętrzne, gleba&#10;&#10;Opis wygenerowany automatycznie">
            <a:extLst>
              <a:ext uri="{FF2B5EF4-FFF2-40B4-BE49-F238E27FC236}">
                <a16:creationId xmlns:a16="http://schemas.microsoft.com/office/drawing/2014/main" id="{D9C6BFFC-D25A-9EFC-A737-A6D1ACCAD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5" y="843243"/>
            <a:ext cx="7295776" cy="54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4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13F453-08F7-30D8-C4BE-73377DCF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09710"/>
            <a:ext cx="8946541" cy="5138690"/>
          </a:xfrm>
        </p:spPr>
        <p:txBody>
          <a:bodyPr/>
          <a:lstStyle/>
          <a:p>
            <a:r>
              <a:rPr lang="pl-PL" b="1" dirty="0"/>
              <a:t>Analiza zdolności sorpcji fosforanów przez sorbent jakim jest kruszywo WP 31,5-63 jest opisana w raporcie z badań przez dr Witolda </a:t>
            </a:r>
            <a:r>
              <a:rPr lang="pl-PL" b="1" dirty="0" err="1"/>
              <a:t>Uhrynowskiego</a:t>
            </a:r>
            <a:r>
              <a:rPr lang="pl-PL" b="1" dirty="0"/>
              <a:t> </a:t>
            </a:r>
          </a:p>
          <a:p>
            <a:r>
              <a:rPr lang="pl-PL" b="1" dirty="0"/>
              <a:t>Obecnie jest przeprowadzana dalsza analiza właściwości materiału WP 31,5-63 z wykorzystaniem rzeczywistego odcieku, który jest poddawany oczyszczaniu w warunkach przepływowych, tj. z dobraniem czasu kontaktu złoża (czasu zatrzymania) tak, by odpowiadał rzeczywistemu przepływowi w oczyszczalni</a:t>
            </a:r>
          </a:p>
          <a:p>
            <a:r>
              <a:rPr lang="pl-PL" b="1" dirty="0"/>
              <a:t>Umożliwi to wyznaczenie tzw. krzywej przebicia dla nowego typu </a:t>
            </a:r>
            <a:r>
              <a:rPr lang="pl-PL" b="1" dirty="0" err="1"/>
              <a:t>sorbenta</a:t>
            </a:r>
            <a:r>
              <a:rPr lang="pl-PL" b="1" dirty="0"/>
              <a:t> i określenie jego właściwości </a:t>
            </a:r>
          </a:p>
          <a:p>
            <a:r>
              <a:rPr lang="pl-PL" b="1" dirty="0"/>
              <a:t>Wyniki są obiecujące i zaskakująco dobre w porównaniu z oczyszczaniem ścieków na starej części oczyszczalni mechaniczno-biologicznej</a:t>
            </a:r>
          </a:p>
        </p:txBody>
      </p:sp>
    </p:spTree>
    <p:extLst>
      <p:ext uri="{BB962C8B-B14F-4D97-AF65-F5344CB8AC3E}">
        <p14:creationId xmlns:p14="http://schemas.microsoft.com/office/powerpoint/2010/main" val="2365940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D5DDE2-5B9A-8B41-C8C4-2EAB13800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47566"/>
            <a:ext cx="8946541" cy="5200834"/>
          </a:xfrm>
        </p:spPr>
        <p:txBody>
          <a:bodyPr>
            <a:normAutofit/>
          </a:bodyPr>
          <a:lstStyle/>
          <a:p>
            <a:r>
              <a:rPr lang="pl-PL" sz="2400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</a:rPr>
              <a:t>Do tej pory w Polsce systemy tego typu były wykorzystywane rzadko, głównie w mniejszych instalacjach, na przykład przy szkołach. </a:t>
            </a:r>
          </a:p>
          <a:p>
            <a:r>
              <a:rPr lang="pl-PL" sz="2400" b="1" dirty="0"/>
              <a:t>Powstają pierwsze duże systemy. Pionierem w tworzeniu tego typu instalacji jest spółka RDLS</a:t>
            </a:r>
            <a:r>
              <a:rPr lang="pl-PL" sz="2400" b="1" i="0" dirty="0">
                <a:effectLst/>
              </a:rPr>
              <a:t>, która zrealizowała projekt w Udrzynku będący </a:t>
            </a:r>
            <a:r>
              <a:rPr lang="pl-PL" sz="2400" b="1" i="0" dirty="0" err="1">
                <a:effectLst/>
              </a:rPr>
              <a:t>spin-offem</a:t>
            </a:r>
            <a:r>
              <a:rPr lang="pl-PL" sz="2400" b="1" i="0" dirty="0">
                <a:effectLst/>
              </a:rPr>
              <a:t> Uniwersytetu Warszawskiego</a:t>
            </a:r>
            <a:endParaRPr lang="pl-PL" sz="2400" b="1" dirty="0"/>
          </a:p>
          <a:p>
            <a:r>
              <a:rPr lang="pl-PL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Innym przykładem hybrydowej oczyszczalni tego typu jest inwestycja zrealizowana w 2020r. w Białce na Lubelszczyźnie</a:t>
            </a:r>
          </a:p>
          <a:p>
            <a:r>
              <a:rPr lang="pl-PL" sz="2400" b="1" dirty="0"/>
              <a:t>Ko</a:t>
            </a:r>
            <a:r>
              <a:rPr lang="pl-PL" sz="2400" b="1" i="0" dirty="0">
                <a:effectLst/>
              </a:rPr>
              <a:t>lejne samorządy pytają o możliwości wykorzystania tej ekologicznej alternatywy dla gospodarki ściekowej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93885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0FD02-1441-6135-25AC-225B019B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Oczyszczalnia ścieków w Udrzynku</a:t>
            </a:r>
          </a:p>
        </p:txBody>
      </p:sp>
      <p:pic>
        <p:nvPicPr>
          <p:cNvPr id="5" name="Symbol zastępczy zawartości 4" descr="Obraz zawierający trawa, zewnętrzne, droga, autostrada&#10;&#10;Opis wygenerowany automatycznie">
            <a:extLst>
              <a:ext uri="{FF2B5EF4-FFF2-40B4-BE49-F238E27FC236}">
                <a16:creationId xmlns:a16="http://schemas.microsoft.com/office/drawing/2014/main" id="{47130327-998B-513B-0B8D-812D5948E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89" y="1454365"/>
            <a:ext cx="9183127" cy="5165509"/>
          </a:xfrm>
        </p:spPr>
      </p:pic>
    </p:spTree>
    <p:extLst>
      <p:ext uri="{BB962C8B-B14F-4D97-AF65-F5344CB8AC3E}">
        <p14:creationId xmlns:p14="http://schemas.microsoft.com/office/powerpoint/2010/main" val="117601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9BF14C-DC75-AE34-5D18-E9357C27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19100"/>
            <a:ext cx="9088438" cy="5829299"/>
          </a:xfrm>
        </p:spPr>
        <p:txBody>
          <a:bodyPr>
            <a:normAutofit/>
          </a:bodyPr>
          <a:lstStyle/>
          <a:p>
            <a:r>
              <a:rPr lang="pl-PL" sz="28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Działająca od 15 lat oczyszczalnia mechaniczno-biologiczna, obsługująca 4 miejscowości, była już przeciążona i wymagała remontu. </a:t>
            </a:r>
          </a:p>
          <a:p>
            <a:r>
              <a:rPr lang="pl-PL" sz="2800" b="1" i="0" dirty="0">
                <a:solidFill>
                  <a:schemeClr val="tx1">
                    <a:lumMod val="95000"/>
                  </a:schemeClr>
                </a:solidFill>
                <a:effectLst/>
              </a:rPr>
              <a:t>Zdecydowano podjąć prace remontowe i rozbudować istniejącą infrastrukturę o oczyszczalnię hydrofitową. </a:t>
            </a:r>
          </a:p>
          <a:p>
            <a:r>
              <a:rPr lang="pl-PL" sz="28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W efekcie powstała hybrydowa oczyszczalnia, która obecnie obsługuje 1750 mieszkańców która będzie w stanie obsłużyć 3 kolejne miejscowości</a:t>
            </a:r>
          </a:p>
          <a:p>
            <a:r>
              <a:rPr lang="pl-PL" sz="2800" b="1" dirty="0"/>
              <a:t>Przewidziane jest włączenie do oczyszczalni trzech kolejnych miejscowości </a:t>
            </a:r>
          </a:p>
        </p:txBody>
      </p:sp>
    </p:spTree>
    <p:extLst>
      <p:ext uri="{BB962C8B-B14F-4D97-AF65-F5344CB8AC3E}">
        <p14:creationId xmlns:p14="http://schemas.microsoft.com/office/powerpoint/2010/main" val="133373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23DD2A-9C0E-B8A1-5025-29C46482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Schemat oczyszczalni w Udrzynku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CBF71D-B9DF-C146-0743-41F586D34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369824"/>
            <a:ext cx="9182100" cy="5275431"/>
          </a:xfrm>
        </p:spPr>
      </p:pic>
    </p:spTree>
    <p:extLst>
      <p:ext uri="{BB962C8B-B14F-4D97-AF65-F5344CB8AC3E}">
        <p14:creationId xmlns:p14="http://schemas.microsoft.com/office/powerpoint/2010/main" val="271423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7FFB73-AD84-14DE-0928-27CEF5CA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1" y="452718"/>
            <a:ext cx="4136994" cy="2519082"/>
          </a:xfrm>
        </p:spPr>
        <p:txBody>
          <a:bodyPr/>
          <a:lstStyle/>
          <a:p>
            <a:r>
              <a:rPr lang="pl-PL" sz="3200" b="1" dirty="0"/>
              <a:t>Etapy oczyszczania ścieków w starszej części oczyszczalni: mechaniczno-biologicznej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A6714A-2B4D-733B-5878-792A08ED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3514725"/>
            <a:ext cx="3616911" cy="3147612"/>
          </a:xfrm>
        </p:spPr>
        <p:txBody>
          <a:bodyPr/>
          <a:lstStyle/>
          <a:p>
            <a:endParaRPr lang="pl-PL" dirty="0"/>
          </a:p>
          <a:p>
            <a:r>
              <a:rPr lang="pl-PL" b="1" dirty="0"/>
              <a:t>Ścieki komorą dopływową trafiają na kraty gdzie następuje zatrzymanie wszystkich dużych zanieczyszczeń </a:t>
            </a:r>
          </a:p>
        </p:txBody>
      </p:sp>
      <p:pic>
        <p:nvPicPr>
          <p:cNvPr id="5" name="Obraz 4" descr="Obraz zawierający niebo, zewnętrzne, budynek, most&#10;&#10;Opis wygenerowany automatycznie">
            <a:extLst>
              <a:ext uri="{FF2B5EF4-FFF2-40B4-BE49-F238E27FC236}">
                <a16:creationId xmlns:a16="http://schemas.microsoft.com/office/drawing/2014/main" id="{3BDE5BE6-BD5C-031B-949B-EECDD16D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36" y="1381125"/>
            <a:ext cx="7192963" cy="52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2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C11914-F762-45F6-C9C5-DB376FD99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075" y="2476500"/>
            <a:ext cx="3600450" cy="3838574"/>
          </a:xfrm>
        </p:spPr>
        <p:txBody>
          <a:bodyPr>
            <a:normAutofit/>
          </a:bodyPr>
          <a:lstStyle/>
          <a:p>
            <a:r>
              <a:rPr lang="pl-PL" sz="2400" b="1" dirty="0"/>
              <a:t>Następnie kanałem ścieki dopływają do piaskownika gdzie następuje zatrzymanie zanieczyszczeń mineralnych</a:t>
            </a:r>
          </a:p>
        </p:txBody>
      </p:sp>
      <p:pic>
        <p:nvPicPr>
          <p:cNvPr id="7" name="Obraz 6" descr="Obraz zawierający trawa, niebo&#10;&#10;Opis wygenerowany automatycznie">
            <a:extLst>
              <a:ext uri="{FF2B5EF4-FFF2-40B4-BE49-F238E27FC236}">
                <a16:creationId xmlns:a16="http://schemas.microsoft.com/office/drawing/2014/main" id="{B0A0700A-2771-B1C2-F1AF-5766ACE3C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66750"/>
            <a:ext cx="7131049" cy="53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8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136B61-73DB-DFFF-58C7-BA0E09F61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697867"/>
            <a:ext cx="4873842" cy="5827220"/>
          </a:xfrm>
        </p:spPr>
        <p:txBody>
          <a:bodyPr/>
          <a:lstStyle/>
          <a:p>
            <a:pPr algn="l"/>
            <a:r>
              <a:rPr lang="pl-PL" b="1" dirty="0"/>
              <a:t>Następnie ścieki kierowane są do osadników wstępnych gdzie </a:t>
            </a:r>
            <a:r>
              <a:rPr lang="pl-PL" b="1" i="0" dirty="0">
                <a:effectLst/>
              </a:rPr>
              <a:t>zachodzą podstawowe </a:t>
            </a:r>
            <a:r>
              <a:rPr lang="pl-PL" b="1" dirty="0"/>
              <a:t>p</a:t>
            </a:r>
            <a:r>
              <a:rPr lang="pl-PL" b="1" i="0" dirty="0">
                <a:effectLst/>
              </a:rPr>
              <a:t>rocesy     mechanicznego oddzielania: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l-PL" i="1" dirty="0">
              <a:effectLst/>
              <a:latin typeface="PT Sans" panose="020B0503020203020204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b="1" i="1" dirty="0">
                <a:effectLst/>
              </a:rPr>
              <a:t>sedymentacja – osadzanie na dno zbiornika części stałych występujących w ściekach – następuje wydzielanie osadów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l-PL" b="1" i="1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l-PL" b="1" i="1" dirty="0">
                <a:effectLst/>
              </a:rPr>
              <a:t>flotacja – wynoszenie na powierzchnię ścieków zanieczyszczeń lżejszych od wody (głównie tłuszczów)</a:t>
            </a:r>
          </a:p>
          <a:p>
            <a:endParaRPr lang="pl-PL" dirty="0"/>
          </a:p>
        </p:txBody>
      </p:sp>
      <p:pic>
        <p:nvPicPr>
          <p:cNvPr id="5" name="Obraz 4" descr="Obraz zawierający zewnętrzne, niebo, drzewo, brzeg&#10;&#10;Opis wygenerowany automatycznie">
            <a:extLst>
              <a:ext uri="{FF2B5EF4-FFF2-40B4-BE49-F238E27FC236}">
                <a16:creationId xmlns:a16="http://schemas.microsoft.com/office/drawing/2014/main" id="{108C5999-6740-E3DE-42B0-B33659098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27" y="700087"/>
            <a:ext cx="7028523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0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501098-814B-F86F-8191-D3439FABF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2" y="1076325"/>
            <a:ext cx="3573463" cy="5067299"/>
          </a:xfrm>
        </p:spPr>
        <p:txBody>
          <a:bodyPr/>
          <a:lstStyle/>
          <a:p>
            <a:r>
              <a:rPr lang="pl-PL" b="1" dirty="0"/>
              <a:t>Następnie ścieki są kierowane do reaktora biologicznego gdzie są mieszane z zawiesiną bakterii. Przez 5 h są napowietrzane i ulegają oczyszczeniu. Zachodzi proces biologicznego usuwania związków węgla, azotu i fosforu</a:t>
            </a:r>
          </a:p>
        </p:txBody>
      </p:sp>
      <p:pic>
        <p:nvPicPr>
          <p:cNvPr id="7" name="Obraz 6" descr="Obraz zawierający tekst, niebo, zewnętrzne&#10;&#10;Opis wygenerowany automatycznie">
            <a:extLst>
              <a:ext uri="{FF2B5EF4-FFF2-40B4-BE49-F238E27FC236}">
                <a16:creationId xmlns:a16="http://schemas.microsoft.com/office/drawing/2014/main" id="{9172280A-C1D3-A992-6A33-EFEC6185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609600"/>
            <a:ext cx="77089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67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530</TotalTime>
  <Words>1198</Words>
  <Application>Microsoft Office PowerPoint</Application>
  <PresentationFormat>Panoramiczny</PresentationFormat>
  <Paragraphs>76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PT Sans</vt:lpstr>
      <vt:lpstr>Symbol</vt:lpstr>
      <vt:lpstr>Wingdings 3</vt:lpstr>
      <vt:lpstr>Jon</vt:lpstr>
      <vt:lpstr>Wykorzystanie  kruszywa hutniczego  w oczyszczaniu ścieków </vt:lpstr>
      <vt:lpstr>Prezentacja programu PowerPoint</vt:lpstr>
      <vt:lpstr>Oczyszczalnia ścieków w Udrzynku</vt:lpstr>
      <vt:lpstr>Prezentacja programu PowerPoint</vt:lpstr>
      <vt:lpstr>Schemat oczyszczalni w Udrzynku</vt:lpstr>
      <vt:lpstr>Etapy oczyszczania ścieków w starszej części oczyszczalni: mechaniczno-biologicznej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Czym jest hydrofitowa oczyszczalnia ścieków?</vt:lpstr>
      <vt:lpstr>Mocne strony oczyszczalni hydrofitowych</vt:lpstr>
      <vt:lpstr>Jak długo trwa rozruch takiej pasywnej oczyszczalni?</vt:lpstr>
      <vt:lpstr>Schemat oczyszczalni hydrofitowej</vt:lpstr>
      <vt:lpstr>Jak zbudowany jest system oczyszczalni hydrofitowej?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Wykorzystanie kruszywa hutniczego  w oczyszczaniu ścieków </dc:title>
  <dc:creator>Pakiet office</dc:creator>
  <cp:lastModifiedBy>Pakiet office</cp:lastModifiedBy>
  <cp:revision>9</cp:revision>
  <dcterms:created xsi:type="dcterms:W3CDTF">2022-05-30T11:53:26Z</dcterms:created>
  <dcterms:modified xsi:type="dcterms:W3CDTF">2022-07-14T09:45:03Z</dcterms:modified>
</cp:coreProperties>
</file>